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1" r:id="rId9"/>
    <p:sldId id="263" r:id="rId10"/>
    <p:sldId id="268" r:id="rId11"/>
    <p:sldId id="265" r:id="rId12"/>
    <p:sldId id="269" r:id="rId13"/>
    <p:sldId id="275" r:id="rId14"/>
    <p:sldId id="270" r:id="rId15"/>
    <p:sldId id="276" r:id="rId16"/>
    <p:sldId id="277" r:id="rId17"/>
    <p:sldId id="271" r:id="rId18"/>
    <p:sldId id="278" r:id="rId19"/>
    <p:sldId id="272" r:id="rId20"/>
    <p:sldId id="281" r:id="rId21"/>
    <p:sldId id="273" r:id="rId22"/>
    <p:sldId id="279" r:id="rId23"/>
    <p:sldId id="274" r:id="rId24"/>
    <p:sldId id="282" r:id="rId25"/>
    <p:sldId id="284" r:id="rId2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9318" autoAdjust="0"/>
  </p:normalViewPr>
  <p:slideViewPr>
    <p:cSldViewPr>
      <p:cViewPr>
        <p:scale>
          <a:sx n="90" d="100"/>
          <a:sy n="90" d="100"/>
        </p:scale>
        <p:origin x="300" y="5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5E45E-A3CD-4461-A8EE-EE75DC7150C5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8319B-54F9-47AE-AC1F-44AF64F24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</a:t>
            </a:r>
            <a:r>
              <a:rPr lang="en-US" baseline="0" dirty="0" smtClean="0"/>
              <a:t> side 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8319B-54F9-47AE-AC1F-44AF64F240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F6CCDD-9784-96E5-22CC-58DFF57BD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D243EB7-782C-A0E2-1BC0-FB0DD1938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1CDF7F-26CF-9857-8EEE-FE4A652EB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D07D70-AD0B-8063-A6F6-2EB43DA64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D2B831-C1BA-7464-F347-CBA6E340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750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4A93D-ADFE-9D00-3FCE-72F03ADBF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388152-0631-B4EE-1A91-629C655EC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BCB9FA-0839-FB47-CEF2-705C1B03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6BE96BB-9679-3592-1A00-018A6748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08A995-4CD9-0E59-DBC7-7AD00249B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463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7B4750-2D6C-E0B4-004E-F1A86BCD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DD762A3-737F-A7E7-643E-102057295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C1F8E6-D1D3-987A-9207-E7008DF1C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DC597F-870A-DB45-818D-271BC5B2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7EA24C-10FD-04B5-29DF-D9918C7A0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378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6D39A8-4C48-E7A0-B583-3E50147F1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74D228-F6AC-6C6D-15F5-C2BCE2AD2A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3E9F1FC-D86C-066B-B024-649B38F81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712A46-C254-8D15-025A-DEB690CA5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5AD2C8C-25AD-4E8F-B57F-06CD604C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4E01E7-8749-9040-A475-CF0367E8F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305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9C23BC-2E78-85E0-1AEC-3B3B831B3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24CE60-0C30-882A-331C-327616347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D2E73DC-AA9F-6073-E620-70178E8CC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673D670-E1A7-AE9C-E4F9-D9473F51C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B18D2B0-A2BF-2792-C0D4-7AFD8ABC2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741B9C4-0528-E86D-D363-8CA51DD04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68359CC-11A4-9813-0BA8-F09FDB9E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13B720E-BFD7-2F58-844D-760BAEF5E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652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F6F2BA-2F78-6740-44E7-13001A0D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F4D35FF-EDFA-5952-FE2B-669599DD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D045FC-D9BD-57D1-8519-6966BADCD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2CFDE76-18BA-2D5D-317C-6BE55AD6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224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B16A4E4-F324-11B9-DA50-1675500A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3322C95-998C-4544-B91E-B3CB39C0C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3970E05-DB69-7A48-D231-CB9BE606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584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1219D3-0E7C-F2C3-1305-0F4959A5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95581F-4DE5-7170-D6D6-BB6EA26EF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2626F6-8656-2248-469C-C946B984B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23E3A9-F311-03A9-C723-E72C6D25A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E5723A-E7DB-78D4-D450-9CDEF3B2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C5DE55-DBF3-8E0A-B9FD-27BD42DB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069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E1B6D-C7E8-2172-39B3-58334D65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72A4E01-B984-BEF4-BD50-4357AFA1A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3EB362-5FB8-F6B0-D0D3-28FB7D3BB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92B6105-3EEE-06D5-BC3D-E687892E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5E2DEAB-9137-DFBE-12E0-3A5479D0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1C34F0-C262-91AE-5337-2F0BC95B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482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0C97AE-5F7C-5C9C-0269-C1DB597A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0CB985-4EDC-8951-363D-6B1AC5045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0CE9F84-10CD-6E3E-D8F3-52A3F981A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74054F-F507-1651-7498-D88BA4B75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FECE67-3E83-C5A2-88EC-2B391AEC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075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BEABB3A-2396-1706-97B4-E2D9B5B822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C750DC8-6EE8-943E-A907-A6EDDBE1B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650803-1207-2962-61D4-32A1021BC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09B8D0-1154-F39F-0ED8-9FA08663A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E4AC27-76C7-D602-85E3-14B9A920A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173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55C728-6BB2-4045-4AF1-C656BA0CA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740E9EE-A339-B7E1-D90A-D073ACC50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A11341-1FF8-D895-FCF9-887BA612F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16AFA-FC67-6146-92DF-46F16B433076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23C50F-725B-B55D-AD0A-E77B7A3141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8C8A24-5DA9-C318-C7AA-33BCE6280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DD50-6134-694A-83BD-0A8842C86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29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7221C2-0C62-223A-3D84-C2D3FB3E6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err="1"/>
              <a:t>கற்றல்</a:t>
            </a:r>
            <a:r>
              <a:rPr lang="en-US" sz="6600" b="1" dirty="0"/>
              <a:t> </a:t>
            </a:r>
            <a:r>
              <a:rPr lang="en-US" sz="6600" b="1" dirty="0" err="1"/>
              <a:t>விளைவுகள்</a:t>
            </a:r>
            <a:endParaRPr lang="en-US" sz="6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C379FD3-17B3-58C2-D85A-772B72B10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767681"/>
          </a:xfrm>
        </p:spPr>
        <p:txBody>
          <a:bodyPr>
            <a:noAutofit/>
          </a:bodyPr>
          <a:lstStyle/>
          <a:p>
            <a:r>
              <a:rPr lang="en-US" sz="4400" b="1" dirty="0"/>
              <a:t>6 – 10</a:t>
            </a:r>
          </a:p>
          <a:p>
            <a:r>
              <a:rPr lang="en-US" sz="4400" b="1" dirty="0" err="1" smtClean="0"/>
              <a:t>கணிதம்</a:t>
            </a:r>
            <a:endParaRPr lang="en-US" sz="4400" b="1" dirty="0"/>
          </a:p>
        </p:txBody>
      </p:sp>
    </p:spTree>
    <p:extLst>
      <p:ext uri="{BB962C8B-B14F-4D97-AF65-F5344CB8AC3E}">
        <p14:creationId xmlns="" xmlns:p14="http://schemas.microsoft.com/office/powerpoint/2010/main" val="345939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64FB497D-00CA-33CD-BE3F-7A7ED72B5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8565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/>
              <a:t>M616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/>
              <a:t>முக்கோணங்களை</a:t>
            </a:r>
            <a:r>
              <a:rPr lang="en-US" b="1" dirty="0" smtClean="0"/>
              <a:t> </a:t>
            </a:r>
            <a:r>
              <a:rPr lang="en-US" b="1" dirty="0" err="1"/>
              <a:t>அவற்றின்</a:t>
            </a:r>
            <a:r>
              <a:rPr lang="en-US" b="1" dirty="0"/>
              <a:t> </a:t>
            </a:r>
            <a:r>
              <a:rPr lang="en-US" b="1" dirty="0" err="1"/>
              <a:t>பக்கங்களின்</a:t>
            </a:r>
            <a:r>
              <a:rPr lang="en-US" b="1" dirty="0"/>
              <a:t> </a:t>
            </a:r>
            <a:r>
              <a:rPr lang="en-US" b="1" dirty="0" err="1"/>
              <a:t>அடிப்படையிலும்</a:t>
            </a:r>
            <a:r>
              <a:rPr lang="en-US" b="1" dirty="0"/>
              <a:t> </a:t>
            </a:r>
            <a:r>
              <a:rPr lang="en-US" b="1" dirty="0" err="1"/>
              <a:t>கோணங்களின்</a:t>
            </a:r>
            <a:r>
              <a:rPr lang="en-US" b="1" dirty="0"/>
              <a:t> </a:t>
            </a:r>
            <a:r>
              <a:rPr lang="en-US" b="1" dirty="0" err="1"/>
              <a:t>அடிப்படையிலும்</a:t>
            </a:r>
            <a:r>
              <a:rPr lang="en-US" b="1" dirty="0"/>
              <a:t> </a:t>
            </a:r>
            <a:r>
              <a:rPr lang="en-US" b="1" dirty="0" err="1" smtClean="0"/>
              <a:t>வகைப்படுத்துதல்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1739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B19C074A-9A0A-11F0-CA77-A3E386CF9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187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 err="1"/>
              <a:t>பாடம்</a:t>
            </a:r>
            <a:r>
              <a:rPr lang="en-US" sz="6600" b="1" dirty="0"/>
              <a:t>- </a:t>
            </a:r>
            <a:r>
              <a:rPr lang="en-US" sz="6600" b="1" dirty="0" smtClean="0"/>
              <a:t>4</a:t>
            </a:r>
            <a:br>
              <a:rPr lang="en-US" sz="6600" b="1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5300" b="1" dirty="0" err="1"/>
              <a:t>வடிவியல்</a:t>
            </a:r>
            <a:r>
              <a:rPr lang="en-US" sz="5300" b="1" dirty="0"/>
              <a:t> –</a:t>
            </a:r>
            <a:r>
              <a:rPr lang="en-US" sz="5300" b="1" dirty="0" err="1"/>
              <a:t>முக்கோணத்தின்</a:t>
            </a:r>
            <a:r>
              <a:rPr lang="en-US" sz="5300" b="1" dirty="0"/>
              <a:t> </a:t>
            </a:r>
            <a:r>
              <a:rPr lang="en-US" sz="5300" b="1" dirty="0" err="1"/>
              <a:t>வகைகள்</a:t>
            </a:r>
            <a:r>
              <a:rPr lang="en-US" sz="5300" b="1" dirty="0"/>
              <a:t> </a:t>
            </a:r>
            <a:r>
              <a:rPr lang="en-US" sz="5300" b="1" dirty="0" err="1"/>
              <a:t>மற்றும்</a:t>
            </a:r>
            <a:r>
              <a:rPr lang="en-US" sz="5300" b="1" dirty="0"/>
              <a:t> </a:t>
            </a:r>
            <a:r>
              <a:rPr lang="en-US" sz="5300" b="1" dirty="0" err="1"/>
              <a:t>பண்புகள்</a:t>
            </a:r>
            <a:r>
              <a:rPr lang="en-US" sz="5300" b="1" dirty="0"/>
              <a:t/>
            </a:r>
            <a:br>
              <a:rPr lang="en-US" sz="5300" b="1" dirty="0"/>
            </a:br>
            <a:r>
              <a:rPr lang="en-US" sz="5300" b="1" dirty="0"/>
              <a:t/>
            </a:r>
            <a:br>
              <a:rPr lang="en-US" sz="5300" b="1" dirty="0"/>
            </a:b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37514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259B91-9CE1-EE07-1E98-4C9EEFBD2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/>
              <a:t>செயல்பாடுகள்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62DBDE-B19A-BDD5-90F1-A067F14EC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43000"/>
            <a:ext cx="10515600" cy="5559180"/>
          </a:xfrm>
        </p:spPr>
        <p:txBody>
          <a:bodyPr/>
          <a:lstStyle/>
          <a:p>
            <a:r>
              <a:rPr lang="en-US" sz="3200" b="1" dirty="0" err="1"/>
              <a:t>செயல்</a:t>
            </a:r>
            <a:r>
              <a:rPr lang="en-US" sz="3200" b="1" dirty="0"/>
              <a:t> – </a:t>
            </a:r>
            <a:r>
              <a:rPr lang="en-US" sz="3200" b="1" dirty="0" smtClean="0"/>
              <a:t>1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err="1" smtClean="0"/>
              <a:t>பல்வேறு</a:t>
            </a:r>
            <a:r>
              <a:rPr lang="en-US" b="1" dirty="0" smtClean="0"/>
              <a:t> </a:t>
            </a:r>
            <a:r>
              <a:rPr lang="en-US" b="1" dirty="0" err="1"/>
              <a:t>வடிவங்களை</a:t>
            </a:r>
            <a:r>
              <a:rPr lang="en-US" b="1" dirty="0"/>
              <a:t> </a:t>
            </a:r>
            <a:r>
              <a:rPr lang="en-US" b="1" dirty="0" err="1"/>
              <a:t>கொடுத்து</a:t>
            </a:r>
            <a:r>
              <a:rPr lang="en-US" b="1" dirty="0"/>
              <a:t> </a:t>
            </a:r>
            <a:r>
              <a:rPr lang="en-US" b="1" dirty="0" err="1"/>
              <a:t>முக்கோணங்கள்</a:t>
            </a:r>
            <a:r>
              <a:rPr lang="en-US" b="1" dirty="0"/>
              <a:t> </a:t>
            </a:r>
            <a:r>
              <a:rPr lang="en-US" b="1" dirty="0" err="1"/>
              <a:t>மற்றும்</a:t>
            </a:r>
            <a:r>
              <a:rPr lang="en-US" b="1" dirty="0"/>
              <a:t> </a:t>
            </a:r>
            <a:r>
              <a:rPr lang="en-US" b="1" dirty="0" err="1"/>
              <a:t>முக்கோணம்</a:t>
            </a:r>
            <a:r>
              <a:rPr lang="en-US" b="1" dirty="0"/>
              <a:t> </a:t>
            </a:r>
            <a:r>
              <a:rPr lang="en-US" b="1" dirty="0" err="1"/>
              <a:t>அல்லாத</a:t>
            </a:r>
            <a:r>
              <a:rPr lang="en-US" b="1" dirty="0"/>
              <a:t> </a:t>
            </a:r>
            <a:r>
              <a:rPr lang="en-US" b="1" dirty="0" err="1"/>
              <a:t>வடிவங்களை</a:t>
            </a:r>
            <a:r>
              <a:rPr lang="en-US" b="1" dirty="0"/>
              <a:t> </a:t>
            </a:r>
            <a:r>
              <a:rPr lang="en-US" b="1" dirty="0" err="1"/>
              <a:t>வகைப்படுத்த</a:t>
            </a:r>
            <a:r>
              <a:rPr lang="en-US" b="1" dirty="0"/>
              <a:t> </a:t>
            </a:r>
            <a:r>
              <a:rPr lang="en-US" b="1" dirty="0" err="1" smtClean="0"/>
              <a:t>கூறுதல்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142DCD4-AFE2-B3E9-1218-1AFC9479E5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28" y="2895600"/>
            <a:ext cx="8128000" cy="3733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466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a-IN" sz="2800" b="1" dirty="0" smtClean="0"/>
              <a:t/>
            </a:r>
            <a:br>
              <a:rPr lang="ta-IN" sz="2800" b="1" dirty="0" smtClean="0"/>
            </a:br>
            <a:r>
              <a:rPr lang="ta-IN" sz="2800" b="1" dirty="0"/>
              <a:t/>
            </a:r>
            <a:br>
              <a:rPr lang="ta-IN" sz="2800" b="1" dirty="0"/>
            </a:br>
            <a:r>
              <a:rPr lang="ta-IN" sz="2800" b="1" dirty="0" smtClean="0"/>
              <a:t/>
            </a:r>
            <a:br>
              <a:rPr lang="ta-IN" sz="2800" b="1" dirty="0" smtClean="0"/>
            </a:br>
            <a:r>
              <a:rPr lang="en-US" sz="4000" b="1" dirty="0" err="1" smtClean="0">
                <a:latin typeface="+mn-lt"/>
              </a:rPr>
              <a:t>செயல்</a:t>
            </a:r>
            <a:r>
              <a:rPr lang="en-US" sz="4000" b="1" dirty="0" smtClean="0">
                <a:latin typeface="+mn-lt"/>
              </a:rPr>
              <a:t> </a:t>
            </a:r>
            <a:r>
              <a:rPr lang="en-US" sz="4000" b="1" dirty="0">
                <a:latin typeface="+mn-lt"/>
              </a:rPr>
              <a:t>– 2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97062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a-IN" sz="3200" b="1" dirty="0"/>
              <a:t>பல்வேறு வகையான முக்கோணங்களை கொடுத்து </a:t>
            </a:r>
            <a:r>
              <a:rPr lang="ta-IN" sz="3200" b="1" dirty="0" smtClean="0"/>
              <a:t>பக்கங்களைப் பொறுத்து சமபக்கம்</a:t>
            </a:r>
            <a:r>
              <a:rPr lang="ta-IN" sz="3200" b="1" dirty="0"/>
              <a:t>, இருசமபக்கம், அசமபக்க முக்கோணங்களாக </a:t>
            </a:r>
            <a:r>
              <a:rPr lang="ta-IN" sz="3200" b="1" dirty="0" smtClean="0"/>
              <a:t>வகைப்படுத்தச் செய்தல்.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2948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8096A46A-420D-7F67-2644-473B820D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err="1">
                <a:latin typeface="+mn-lt"/>
              </a:rPr>
              <a:t>செயல்</a:t>
            </a:r>
            <a:r>
              <a:rPr lang="en-US" sz="3100" b="1" dirty="0">
                <a:latin typeface="+mn-lt"/>
              </a:rPr>
              <a:t> – </a:t>
            </a:r>
            <a:r>
              <a:rPr lang="ta-IN" sz="3100" b="1" dirty="0" smtClean="0">
                <a:latin typeface="+mn-lt"/>
              </a:rPr>
              <a:t>3</a:t>
            </a:r>
            <a:r>
              <a:rPr lang="en-US" sz="3100" b="1" dirty="0">
                <a:latin typeface="+mn-lt"/>
              </a:rPr>
              <a:t/>
            </a:r>
            <a:br>
              <a:rPr lang="en-US" sz="3100" b="1" dirty="0">
                <a:latin typeface="+mn-lt"/>
              </a:rPr>
            </a:br>
            <a:r>
              <a:rPr lang="en-US" sz="3100" b="1" dirty="0" err="1">
                <a:latin typeface="+mn-lt"/>
              </a:rPr>
              <a:t>புள்ளி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>
                <a:latin typeface="+mn-lt"/>
              </a:rPr>
              <a:t>வரை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>
                <a:latin typeface="+mn-lt"/>
              </a:rPr>
              <a:t>படத்தாளைப்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>
                <a:latin typeface="+mn-lt"/>
              </a:rPr>
              <a:t>பயன்படுத்தி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>
                <a:latin typeface="+mn-lt"/>
              </a:rPr>
              <a:t>பல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>
                <a:latin typeface="+mn-lt"/>
              </a:rPr>
              <a:t>வகையான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>
                <a:latin typeface="+mn-lt"/>
              </a:rPr>
              <a:t>முக்கோணங்களை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 err="1" smtClean="0">
                <a:latin typeface="+mn-lt"/>
              </a:rPr>
              <a:t>வரைய</a:t>
            </a:r>
            <a:r>
              <a:rPr lang="ta-IN" sz="3100" b="1" dirty="0" smtClean="0">
                <a:latin typeface="+mn-lt"/>
              </a:rPr>
              <a:t>ச்</a:t>
            </a:r>
            <a:r>
              <a:rPr lang="en-US" sz="3100" b="1" dirty="0" err="1" smtClean="0">
                <a:latin typeface="+mn-lt"/>
              </a:rPr>
              <a:t>செய்தல்</a:t>
            </a:r>
            <a:r>
              <a:rPr lang="en-US" dirty="0"/>
              <a:t>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3AAD7EE3-5D98-EBBF-3202-F59CD7E7A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489" y="1825625"/>
            <a:ext cx="7289021" cy="4351338"/>
          </a:xfrm>
        </p:spPr>
      </p:pic>
    </p:spTree>
    <p:extLst>
      <p:ext uri="{BB962C8B-B14F-4D97-AF65-F5344CB8AC3E}">
        <p14:creationId xmlns="" xmlns:p14="http://schemas.microsoft.com/office/powerpoint/2010/main" val="30040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latin typeface="+mn-lt"/>
              </a:rPr>
              <a:t>செயல்</a:t>
            </a:r>
            <a:r>
              <a:rPr lang="ta-IN" sz="2800" b="1" dirty="0" smtClean="0">
                <a:latin typeface="+mn-lt"/>
              </a:rPr>
              <a:t>-</a:t>
            </a:r>
            <a:r>
              <a:rPr lang="en-US" sz="2800" b="1" dirty="0" smtClean="0">
                <a:latin typeface="+mn-lt"/>
              </a:rPr>
              <a:t>4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a-IN" b="1" dirty="0"/>
              <a:t>பல்வேறு வகையான முக்கோணங்களை கொடுத்து </a:t>
            </a:r>
            <a:r>
              <a:rPr lang="ta-IN" b="1" dirty="0" smtClean="0"/>
              <a:t>கோணங்களைப் பொறுத்து குறுங்கோணம், செங்கோணம், விரிகோண முக்கோணங்களாக </a:t>
            </a:r>
            <a:r>
              <a:rPr lang="ta-IN" b="1" dirty="0"/>
              <a:t>வகைப்படுத்தச் </a:t>
            </a:r>
            <a:r>
              <a:rPr lang="ta-IN" b="1" dirty="0" smtClean="0"/>
              <a:t>செய்தல்.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42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onlinemathlearning.com/image-files/xtypes-triangles-sides-angles.png.pagespeed.ic.LLzsGQR2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38200"/>
            <a:ext cx="9638974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95400" y="489466"/>
            <a:ext cx="167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செயல்</a:t>
            </a:r>
            <a:r>
              <a:rPr lang="en-US" b="1" dirty="0" smtClean="0"/>
              <a:t>-</a:t>
            </a:r>
            <a:r>
              <a:rPr lang="en-US" sz="2400" b="1" dirty="0" smtClean="0"/>
              <a:t>5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5661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0E69FCFE-080A-2270-4D60-F90FCB31F2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87243683"/>
              </p:ext>
            </p:extLst>
          </p:nvPr>
        </p:nvGraphicFramePr>
        <p:xfrm>
          <a:off x="1371600" y="685800"/>
          <a:ext cx="10058400" cy="6545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746">
                  <a:extLst>
                    <a:ext uri="{9D8B030D-6E8A-4147-A177-3AD203B41FA5}">
                      <a16:colId xmlns:a16="http://schemas.microsoft.com/office/drawing/2014/main" xmlns="" val="2446220170"/>
                    </a:ext>
                  </a:extLst>
                </a:gridCol>
                <a:gridCol w="1212105">
                  <a:extLst>
                    <a:ext uri="{9D8B030D-6E8A-4147-A177-3AD203B41FA5}">
                      <a16:colId xmlns:a16="http://schemas.microsoft.com/office/drawing/2014/main" xmlns="" val="2076010852"/>
                    </a:ext>
                  </a:extLst>
                </a:gridCol>
                <a:gridCol w="933949">
                  <a:extLst>
                    <a:ext uri="{9D8B030D-6E8A-4147-A177-3AD203B41FA5}">
                      <a16:colId xmlns:a16="http://schemas.microsoft.com/office/drawing/2014/main" xmlns="" val="479009149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91050384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112814673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16082164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406212296"/>
                    </a:ext>
                  </a:extLst>
                </a:gridCol>
              </a:tblGrid>
              <a:tr h="901700">
                <a:tc>
                  <a:txBody>
                    <a:bodyPr/>
                    <a:lstStyle/>
                    <a:p>
                      <a:r>
                        <a:rPr lang="en-US" sz="1200" dirty="0" err="1"/>
                        <a:t>வ.எண்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கோண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அளவுகள்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மூன்று கோணங்களின் கூடுதல்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கோணங்களின்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/>
                        <a:t>தன்மை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பக்க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அளவுகள்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பக்கங்களின் தன்மை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முக்கோணத்தின்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/>
                        <a:t>வகை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6520522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60°, 60°, 60°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180°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மூன்று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கோணங்களும்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 smtClean="0"/>
                        <a:t>சமம்</a:t>
                      </a:r>
                      <a:r>
                        <a:rPr lang="en-US" sz="180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 </a:t>
                      </a:r>
                      <a:r>
                        <a:rPr lang="en-US" sz="1800" dirty="0" err="1" smtClean="0"/>
                        <a:t>செமீ</a:t>
                      </a:r>
                      <a:r>
                        <a:rPr lang="en-US" sz="1800" dirty="0" smtClean="0"/>
                        <a:t>,</a:t>
                      </a:r>
                      <a:endParaRPr lang="en-US" sz="1800" dirty="0"/>
                    </a:p>
                    <a:p>
                      <a:r>
                        <a:rPr lang="en-US" sz="1800" dirty="0"/>
                        <a:t>3 </a:t>
                      </a:r>
                      <a:r>
                        <a:rPr lang="en-US" sz="1800" dirty="0" err="1"/>
                        <a:t>செமீ</a:t>
                      </a:r>
                      <a:r>
                        <a:rPr lang="en-US" sz="1800" dirty="0"/>
                        <a:t>, 3 </a:t>
                      </a:r>
                      <a:r>
                        <a:rPr lang="en-US" sz="1800" dirty="0" err="1"/>
                        <a:t>செமீ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மூன்று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பக்கங்களும்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சமம்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சமபக்க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முக்கோணம்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113958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45°, 45°, 90°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180°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இரண்டு </a:t>
                      </a:r>
                      <a:r>
                        <a:rPr lang="en-US" sz="1800" dirty="0" err="1" smtClean="0"/>
                        <a:t>கோணங்களும்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சமம்</a:t>
                      </a:r>
                      <a:r>
                        <a:rPr lang="en-US" sz="1800" dirty="0" smtClean="0"/>
                        <a:t> 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 </a:t>
                      </a:r>
                      <a:r>
                        <a:rPr lang="en-US" sz="1800" dirty="0" err="1" smtClean="0"/>
                        <a:t>செமீ</a:t>
                      </a:r>
                      <a:r>
                        <a:rPr lang="en-US" sz="1800" dirty="0" smtClean="0"/>
                        <a:t>,</a:t>
                      </a:r>
                    </a:p>
                    <a:p>
                      <a:r>
                        <a:rPr lang="en-US" sz="1800" dirty="0" smtClean="0"/>
                        <a:t>4 </a:t>
                      </a:r>
                      <a:r>
                        <a:rPr lang="en-US" sz="1800" dirty="0" err="1" smtClean="0"/>
                        <a:t>செமீ</a:t>
                      </a:r>
                      <a:r>
                        <a:rPr lang="en-US" sz="1800" dirty="0" smtClean="0"/>
                        <a:t>, 5 </a:t>
                      </a:r>
                      <a:r>
                        <a:rPr lang="en-US" sz="1800" dirty="0" err="1" smtClean="0"/>
                        <a:t>செமீ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இரண்டு </a:t>
                      </a:r>
                      <a:r>
                        <a:rPr lang="en-US" sz="1800" dirty="0" err="1" smtClean="0"/>
                        <a:t>பக்கங்களும்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சமம்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இரு </a:t>
                      </a:r>
                      <a:r>
                        <a:rPr lang="en-US" sz="1800" dirty="0" err="1" smtClean="0"/>
                        <a:t>சமபக்க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முக்கோணம்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8715598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r>
                        <a:rPr lang="ta-IN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60°, 40°, 80°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180°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மூன்று </a:t>
                      </a:r>
                      <a:r>
                        <a:rPr lang="en-US" sz="1800" dirty="0" err="1" smtClean="0"/>
                        <a:t>கோணங்களும்</a:t>
                      </a:r>
                      <a:endParaRPr lang="ta-IN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வெவ்வேறானவை</a:t>
                      </a:r>
                      <a:r>
                        <a:rPr lang="en-US" sz="180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 </a:t>
                      </a:r>
                      <a:r>
                        <a:rPr lang="en-US" sz="1800" dirty="0" err="1" smtClean="0"/>
                        <a:t>செமீ</a:t>
                      </a:r>
                      <a:r>
                        <a:rPr lang="en-US" sz="1800" dirty="0" smtClean="0"/>
                        <a:t>,</a:t>
                      </a:r>
                    </a:p>
                    <a:p>
                      <a:r>
                        <a:rPr lang="en-US" sz="1800" dirty="0" smtClean="0"/>
                        <a:t>3 </a:t>
                      </a:r>
                      <a:r>
                        <a:rPr lang="en-US" sz="1800" dirty="0" err="1" smtClean="0"/>
                        <a:t>செமீ</a:t>
                      </a:r>
                      <a:r>
                        <a:rPr lang="en-US" sz="1800" dirty="0" smtClean="0"/>
                        <a:t>, 5 </a:t>
                      </a:r>
                      <a:r>
                        <a:rPr lang="en-US" sz="1800" dirty="0" err="1" smtClean="0"/>
                        <a:t>செமீ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மூன்று </a:t>
                      </a:r>
                      <a:r>
                        <a:rPr lang="en-US" sz="1800" dirty="0" err="1" smtClean="0"/>
                        <a:t>பக்கங்களும்</a:t>
                      </a:r>
                      <a:r>
                        <a:rPr lang="en-US" sz="1800" dirty="0" smtClean="0"/>
                        <a:t> </a:t>
                      </a:r>
                      <a:r>
                        <a:rPr lang="ta-IN" sz="1800" dirty="0" smtClean="0"/>
                        <a:t>வெவ்வேறானவை</a:t>
                      </a:r>
                      <a:r>
                        <a:rPr lang="en-US" sz="180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a-IN" sz="1800" dirty="0" smtClean="0"/>
                        <a:t>அ</a:t>
                      </a:r>
                      <a:r>
                        <a:rPr lang="en-US" sz="1800" dirty="0" err="1" smtClean="0"/>
                        <a:t>சமபக்க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முக்கோணம்</a:t>
                      </a:r>
                      <a:endParaRPr lang="en-US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3859012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4328458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4831769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219200" y="152400"/>
            <a:ext cx="160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செயல்-6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57979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2800" b="1" dirty="0" smtClean="0">
                <a:latin typeface="+mn-lt"/>
              </a:rPr>
              <a:t>அட்டவணயிலிருந்து, பின்வருவனவற்றை உற்றுநோக்கலாம்: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</p:spPr>
        <p:txBody>
          <a:bodyPr/>
          <a:lstStyle/>
          <a:p>
            <a:r>
              <a:rPr lang="ta-IN" dirty="0" smtClean="0"/>
              <a:t>ஒரு முக்கோணத்தின் மூன்று கோணங்களும் வெவ்வேறானவை எனில் மூன்று பக்கங்களும் வெவ்வேறானவை.</a:t>
            </a:r>
          </a:p>
          <a:p>
            <a:r>
              <a:rPr lang="ta-IN" dirty="0"/>
              <a:t>ஒரு </a:t>
            </a:r>
            <a:r>
              <a:rPr lang="ta-IN" dirty="0" smtClean="0"/>
              <a:t>முக்கோணத்தின் இரண்டு கோணங்களும் சமம் எனில் இரண்டு பக்கங்களும் சமம்.</a:t>
            </a:r>
          </a:p>
          <a:p>
            <a:r>
              <a:rPr lang="ta-IN" dirty="0"/>
              <a:t>ஒரு முக்கோணத்தின் மூன்று </a:t>
            </a:r>
            <a:r>
              <a:rPr lang="ta-IN" dirty="0" smtClean="0"/>
              <a:t>கோணங்களும் </a:t>
            </a:r>
            <a:r>
              <a:rPr lang="ta-IN" dirty="0"/>
              <a:t>சமம் எனில் </a:t>
            </a:r>
            <a:r>
              <a:rPr lang="ta-IN" dirty="0" smtClean="0"/>
              <a:t>மூன்று பக்கங்களும் </a:t>
            </a:r>
            <a:r>
              <a:rPr lang="ta-IN" dirty="0"/>
              <a:t>சமம்</a:t>
            </a:r>
            <a:r>
              <a:rPr lang="ta-IN" dirty="0" smtClean="0"/>
              <a:t>. ஒவ்வொரு கோணமும் </a:t>
            </a:r>
            <a:r>
              <a:rPr lang="en-US" dirty="0"/>
              <a:t>60</a:t>
            </a:r>
            <a:r>
              <a:rPr lang="en-US" dirty="0" smtClean="0"/>
              <a:t>°</a:t>
            </a:r>
            <a:r>
              <a:rPr lang="ta-IN" dirty="0"/>
              <a:t> </a:t>
            </a:r>
            <a:r>
              <a:rPr lang="ta-IN" dirty="0" smtClean="0"/>
              <a:t>ஆக இருக்கும்.</a:t>
            </a:r>
          </a:p>
          <a:p>
            <a:r>
              <a:rPr lang="ta-IN" b="1" dirty="0" smtClean="0"/>
              <a:t>ஒரு </a:t>
            </a:r>
            <a:r>
              <a:rPr lang="ta-IN" b="1" dirty="0"/>
              <a:t>முக்கோணத்தின் மூன்று </a:t>
            </a:r>
            <a:r>
              <a:rPr lang="ta-IN" b="1" dirty="0" smtClean="0"/>
              <a:t>கோணங்களின் கூடுதல் </a:t>
            </a:r>
            <a:r>
              <a:rPr lang="en-US" b="1" dirty="0" smtClean="0"/>
              <a:t>180°</a:t>
            </a:r>
            <a:r>
              <a:rPr lang="en-US" b="1" dirty="0"/>
              <a:t>.</a:t>
            </a:r>
            <a:endParaRPr lang="ta-IN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36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DCCFB9-E7B8-F3FD-7B60-735059FB8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மதிப்பீடு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A985D9-4D8E-BE73-1455-D15A6E7EE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கோணம்</a:t>
            </a:r>
            <a:r>
              <a:rPr lang="en-US" dirty="0" smtClean="0"/>
              <a:t> A  = 60°  </a:t>
            </a:r>
            <a:r>
              <a:rPr lang="en-US" dirty="0" err="1" smtClean="0"/>
              <a:t>கோணம்</a:t>
            </a:r>
            <a:r>
              <a:rPr lang="en-US" dirty="0" smtClean="0"/>
              <a:t> B = 60°, </a:t>
            </a:r>
            <a:r>
              <a:rPr lang="en-US" dirty="0" err="1" smtClean="0"/>
              <a:t>கோணம்</a:t>
            </a:r>
            <a:r>
              <a:rPr lang="en-US" dirty="0" smtClean="0"/>
              <a:t> C = 60°  </a:t>
            </a:r>
            <a:r>
              <a:rPr lang="en-US" dirty="0" err="1" smtClean="0"/>
              <a:t>இது</a:t>
            </a:r>
            <a:r>
              <a:rPr lang="en-US" dirty="0" smtClean="0"/>
              <a:t> </a:t>
            </a:r>
            <a:r>
              <a:rPr lang="en-US" dirty="0" err="1" smtClean="0"/>
              <a:t>எவ்வகை</a:t>
            </a:r>
            <a:r>
              <a:rPr lang="en-US" dirty="0" smtClean="0"/>
              <a:t> </a:t>
            </a:r>
            <a:r>
              <a:rPr lang="en-US" dirty="0" err="1" smtClean="0"/>
              <a:t>முக்கோணம்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கோணங்களின்</a:t>
            </a:r>
            <a:r>
              <a:rPr lang="en-US" dirty="0"/>
              <a:t> </a:t>
            </a:r>
            <a:r>
              <a:rPr lang="en-US" dirty="0" err="1"/>
              <a:t>அடிப்படையில்</a:t>
            </a:r>
            <a:r>
              <a:rPr lang="en-US" dirty="0"/>
              <a:t> </a:t>
            </a:r>
            <a:r>
              <a:rPr lang="en-US" dirty="0" err="1"/>
              <a:t>முக்கோணங்களை</a:t>
            </a:r>
            <a:r>
              <a:rPr lang="en-US" dirty="0"/>
              <a:t> </a:t>
            </a:r>
            <a:r>
              <a:rPr lang="en-US" dirty="0" err="1"/>
              <a:t>எத்தனை</a:t>
            </a:r>
            <a:r>
              <a:rPr lang="en-US" dirty="0"/>
              <a:t> </a:t>
            </a:r>
            <a:r>
              <a:rPr lang="en-US" dirty="0" err="1"/>
              <a:t>வகையாக</a:t>
            </a:r>
            <a:r>
              <a:rPr lang="en-US" dirty="0"/>
              <a:t> </a:t>
            </a:r>
            <a:r>
              <a:rPr lang="en-US" dirty="0" err="1"/>
              <a:t>பிரிக்க</a:t>
            </a:r>
            <a:r>
              <a:rPr lang="en-US" dirty="0"/>
              <a:t> </a:t>
            </a:r>
            <a:r>
              <a:rPr lang="en-US" dirty="0" err="1"/>
              <a:t>இயலும்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கோணம்</a:t>
            </a:r>
            <a:r>
              <a:rPr lang="en-US" dirty="0"/>
              <a:t> A = 110° , </a:t>
            </a:r>
            <a:r>
              <a:rPr lang="en-US" dirty="0" err="1"/>
              <a:t>கோணம்</a:t>
            </a:r>
            <a:r>
              <a:rPr lang="en-US" dirty="0"/>
              <a:t> B = 40° </a:t>
            </a:r>
            <a:r>
              <a:rPr lang="en-US" dirty="0" err="1"/>
              <a:t>கோணம்</a:t>
            </a:r>
            <a:r>
              <a:rPr lang="en-US" dirty="0"/>
              <a:t> C = 60° </a:t>
            </a:r>
            <a:r>
              <a:rPr lang="en-US" dirty="0" err="1"/>
              <a:t>இந்த</a:t>
            </a:r>
            <a:r>
              <a:rPr lang="en-US" dirty="0"/>
              <a:t>  </a:t>
            </a:r>
            <a:r>
              <a:rPr lang="en-US" dirty="0" err="1"/>
              <a:t>கோண</a:t>
            </a:r>
            <a:r>
              <a:rPr lang="en-US" dirty="0"/>
              <a:t> </a:t>
            </a:r>
            <a:r>
              <a:rPr lang="en-US" dirty="0" err="1"/>
              <a:t>அளவுகளை</a:t>
            </a:r>
            <a:r>
              <a:rPr lang="en-US" dirty="0"/>
              <a:t> </a:t>
            </a:r>
            <a:r>
              <a:rPr lang="en-US" dirty="0" err="1"/>
              <a:t>பயன்படுதி</a:t>
            </a:r>
            <a:r>
              <a:rPr lang="en-US" dirty="0"/>
              <a:t> </a:t>
            </a:r>
            <a:r>
              <a:rPr lang="en-US" dirty="0" err="1"/>
              <a:t>முக்கோணத்தை</a:t>
            </a:r>
            <a:r>
              <a:rPr lang="en-US" dirty="0"/>
              <a:t> </a:t>
            </a:r>
            <a:r>
              <a:rPr lang="en-US" dirty="0" err="1"/>
              <a:t>அமைக்க</a:t>
            </a:r>
            <a:r>
              <a:rPr lang="en-US" dirty="0"/>
              <a:t> </a:t>
            </a:r>
            <a:r>
              <a:rPr lang="en-US" dirty="0" err="1"/>
              <a:t>இயலுமா</a:t>
            </a:r>
            <a:r>
              <a:rPr lang="en-US" dirty="0"/>
              <a:t>? </a:t>
            </a:r>
            <a:r>
              <a:rPr lang="en-US" dirty="0" err="1"/>
              <a:t>இல்லையெனில்</a:t>
            </a:r>
            <a:r>
              <a:rPr lang="en-US" dirty="0"/>
              <a:t> </a:t>
            </a:r>
            <a:r>
              <a:rPr lang="en-US" dirty="0" err="1"/>
              <a:t>காரணம்</a:t>
            </a:r>
            <a:r>
              <a:rPr lang="en-US" dirty="0"/>
              <a:t> </a:t>
            </a:r>
            <a:r>
              <a:rPr lang="en-US" dirty="0" err="1"/>
              <a:t>கூறுக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320021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latin typeface="+mn-lt"/>
              </a:rPr>
              <a:t>M803</a:t>
            </a:r>
            <a:endParaRPr lang="en-US" sz="4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smtClean="0"/>
              <a:t>2,3,4,5,6,9 </a:t>
            </a:r>
            <a:r>
              <a:rPr lang="ta-IN" sz="3200" b="1" dirty="0" smtClean="0"/>
              <a:t>மற்றும்  </a:t>
            </a:r>
            <a:r>
              <a:rPr lang="en-US" sz="3200" b="1" dirty="0" smtClean="0"/>
              <a:t>11 </a:t>
            </a:r>
            <a:r>
              <a:rPr lang="ta-IN" sz="3200" b="1" dirty="0" smtClean="0"/>
              <a:t>இன் வகுபடும் தன்மைக்கான விதிகளை நிரூபித்தல் </a:t>
            </a:r>
            <a:endParaRPr lang="en-US" sz="3200" b="1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ta-IN" sz="3600" b="1" dirty="0" smtClean="0"/>
              <a:t>பாடம் 1- எண்கள் </a:t>
            </a:r>
          </a:p>
          <a:p>
            <a:pPr marL="0" indent="0" algn="ctr">
              <a:buNone/>
            </a:pPr>
            <a:endParaRPr lang="ta-IN" sz="3600" b="1" dirty="0"/>
          </a:p>
          <a:p>
            <a:pPr marL="0" indent="0" algn="ctr">
              <a:buNone/>
            </a:pPr>
            <a:r>
              <a:rPr lang="ta-IN" sz="3600" b="1" dirty="0" smtClean="0"/>
              <a:t>எண்களின் வகுபடும் தன்மைக்கான விதிகள் 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4241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4800"/>
            <a:ext cx="10515600" cy="5872163"/>
          </a:xfrm>
        </p:spPr>
        <p:txBody>
          <a:bodyPr/>
          <a:lstStyle/>
          <a:p>
            <a:pPr algn="ctr"/>
            <a:endParaRPr lang="en-US" sz="3200" b="1" dirty="0" smtClean="0"/>
          </a:p>
          <a:p>
            <a:pPr marL="0" indent="0" algn="ctr">
              <a:buNone/>
            </a:pPr>
            <a:r>
              <a:rPr lang="ta-IN" sz="3200" b="1" dirty="0" smtClean="0"/>
              <a:t>2  </a:t>
            </a:r>
            <a:r>
              <a:rPr lang="ta-IN" sz="3200" b="1" dirty="0"/>
              <a:t>ஆல் வகுபடும் தன்மை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a-IN" dirty="0"/>
              <a:t>	</a:t>
            </a:r>
            <a:r>
              <a:rPr lang="ta-IN" dirty="0" smtClean="0"/>
              <a:t>ஓர் </a:t>
            </a:r>
            <a:r>
              <a:rPr lang="ta-IN" dirty="0"/>
              <a:t>எண்ணின் ஒன்றாம் இலக்கம் </a:t>
            </a:r>
            <a:r>
              <a:rPr lang="en-US" b="1" dirty="0"/>
              <a:t>2,4,6,8</a:t>
            </a:r>
            <a:r>
              <a:rPr lang="en-US" dirty="0"/>
              <a:t> </a:t>
            </a:r>
            <a:r>
              <a:rPr lang="ta-IN" dirty="0"/>
              <a:t>மற்றும் </a:t>
            </a:r>
            <a:r>
              <a:rPr lang="en-US" b="1" dirty="0"/>
              <a:t>0</a:t>
            </a:r>
            <a:r>
              <a:rPr lang="ta-IN" dirty="0"/>
              <a:t> ஆகிய எண்களின் ஏதேனும் ஓர் எண்ணாக இருந்தால் அந்த எண் </a:t>
            </a:r>
            <a:r>
              <a:rPr lang="en-US" b="1" dirty="0"/>
              <a:t>2 </a:t>
            </a:r>
            <a:r>
              <a:rPr lang="ta-IN" dirty="0"/>
              <a:t>ஆல் வகுபடும்</a:t>
            </a:r>
            <a:r>
              <a:rPr lang="en-US" dirty="0" smtClean="0"/>
              <a:t>.</a:t>
            </a:r>
            <a:endParaRPr lang="ta-IN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a-IN" b="1" u="sng" dirty="0" smtClean="0"/>
              <a:t>எ.கா.</a:t>
            </a:r>
            <a:r>
              <a:rPr lang="ta-IN" b="1" dirty="0" smtClean="0"/>
              <a:t> </a:t>
            </a:r>
            <a:r>
              <a:rPr lang="en-US" b="1" dirty="0" smtClean="0"/>
              <a:t>456368 </a:t>
            </a:r>
            <a:r>
              <a:rPr lang="ta-IN" dirty="0"/>
              <a:t>என்ற எண் </a:t>
            </a:r>
            <a:r>
              <a:rPr lang="en-US" b="1" dirty="0"/>
              <a:t>2</a:t>
            </a:r>
            <a:r>
              <a:rPr lang="ta-IN" dirty="0"/>
              <a:t> ஆல் வகுபடும். ஏனெனில், அதன் ஒன்றாம் இலக்கமான </a:t>
            </a:r>
            <a:r>
              <a:rPr lang="en-US" b="1" dirty="0"/>
              <a:t>8</a:t>
            </a:r>
            <a:r>
              <a:rPr lang="en-US" dirty="0"/>
              <a:t> </a:t>
            </a:r>
            <a:r>
              <a:rPr lang="ta-IN" dirty="0"/>
              <a:t>ஆனது ஓர் இரட்டை எண் ஆகும்.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570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 fontScale="92500"/>
          </a:bodyPr>
          <a:lstStyle/>
          <a:p>
            <a:pPr algn="ctr"/>
            <a:endParaRPr lang="en-US" sz="3200" b="1" dirty="0" smtClean="0"/>
          </a:p>
          <a:p>
            <a:pPr marL="0" indent="0" algn="ctr">
              <a:buNone/>
            </a:pPr>
            <a:r>
              <a:rPr lang="ta-IN" sz="3200" b="1" dirty="0" smtClean="0"/>
              <a:t>3  </a:t>
            </a:r>
            <a:r>
              <a:rPr lang="ta-IN" sz="3200" b="1" dirty="0"/>
              <a:t>ஆல் வகுபடும் தன்மை </a:t>
            </a:r>
            <a:endParaRPr lang="ta-IN" sz="32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a-IN" dirty="0" smtClean="0"/>
              <a:t>	ஓர் எண்ணின் இலக்கங்களின் கூடுதல் </a:t>
            </a:r>
            <a:r>
              <a:rPr lang="ta-IN" b="1" dirty="0" smtClean="0"/>
              <a:t>3</a:t>
            </a:r>
            <a:r>
              <a:rPr lang="ta-IN" dirty="0" smtClean="0"/>
              <a:t> </a:t>
            </a:r>
            <a:r>
              <a:rPr lang="ta-IN" dirty="0"/>
              <a:t>ஆல் </a:t>
            </a:r>
            <a:r>
              <a:rPr lang="ta-IN" dirty="0" smtClean="0"/>
              <a:t>வகுபடும் எனில், </a:t>
            </a:r>
            <a:r>
              <a:rPr lang="ta-IN" dirty="0"/>
              <a:t>அந்த எண் </a:t>
            </a:r>
            <a:r>
              <a:rPr lang="ta-IN" b="1" dirty="0" smtClean="0"/>
              <a:t>3</a:t>
            </a:r>
            <a:r>
              <a:rPr lang="ta-IN" dirty="0" smtClean="0"/>
              <a:t> ஆல் வகுபடும்.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a-IN" b="1" u="sng" dirty="0" smtClean="0"/>
              <a:t>எ.கா.</a:t>
            </a:r>
            <a:r>
              <a:rPr lang="ta-IN" b="1" dirty="0" smtClean="0"/>
              <a:t> </a:t>
            </a:r>
            <a:r>
              <a:rPr lang="en-US" b="1" dirty="0" smtClean="0"/>
              <a:t>654321 </a:t>
            </a:r>
            <a:r>
              <a:rPr lang="ta-IN" dirty="0"/>
              <a:t>என்ற எண் </a:t>
            </a:r>
            <a:r>
              <a:rPr lang="en-US" b="1" dirty="0" smtClean="0"/>
              <a:t>3</a:t>
            </a:r>
            <a:r>
              <a:rPr lang="ta-IN" dirty="0" smtClean="0"/>
              <a:t> </a:t>
            </a:r>
            <a:r>
              <a:rPr lang="ta-IN" dirty="0"/>
              <a:t>ஆல் வகுபடும். </a:t>
            </a:r>
            <a:r>
              <a:rPr lang="ta-IN" dirty="0" smtClean="0"/>
              <a:t>ஏனெனில் இங்கு இலக்கங்களின் கூடுதல்,</a:t>
            </a:r>
            <a:r>
              <a:rPr lang="en-US" dirty="0" smtClean="0"/>
              <a:t> </a:t>
            </a:r>
            <a:r>
              <a:rPr lang="en-US" b="1" dirty="0" smtClean="0"/>
              <a:t>6+5+4+3+2+1=21</a:t>
            </a:r>
            <a:r>
              <a:rPr lang="en-US" dirty="0" smtClean="0"/>
              <a:t>.</a:t>
            </a:r>
            <a:r>
              <a:rPr lang="ta-IN" dirty="0" smtClean="0"/>
              <a:t> மேலும்,</a:t>
            </a:r>
            <a:r>
              <a:rPr lang="en-US" dirty="0" smtClean="0"/>
              <a:t> </a:t>
            </a:r>
            <a:r>
              <a:rPr lang="en-US" b="1" dirty="0" smtClean="0"/>
              <a:t>2+1=3</a:t>
            </a:r>
            <a:r>
              <a:rPr lang="ta-IN" dirty="0" smtClean="0"/>
              <a:t> என்பது </a:t>
            </a:r>
            <a:r>
              <a:rPr lang="en-US" b="1" dirty="0" smtClean="0"/>
              <a:t>3</a:t>
            </a:r>
            <a:r>
              <a:rPr lang="ta-IN" dirty="0" smtClean="0"/>
              <a:t> ஆல் வகுபடும். ஆகவே, </a:t>
            </a:r>
            <a:r>
              <a:rPr lang="en-US" b="1" dirty="0" smtClean="0"/>
              <a:t>654321</a:t>
            </a:r>
            <a:r>
              <a:rPr lang="ta-IN" dirty="0" smtClean="0"/>
              <a:t> என்ற எண்ணானது </a:t>
            </a:r>
            <a:r>
              <a:rPr lang="en-US" b="1" dirty="0" smtClean="0"/>
              <a:t>3</a:t>
            </a:r>
            <a:r>
              <a:rPr lang="ta-IN" dirty="0" smtClean="0"/>
              <a:t> </a:t>
            </a:r>
            <a:r>
              <a:rPr lang="ta-IN" dirty="0"/>
              <a:t>ஆல் வகுபடும்</a:t>
            </a:r>
            <a:r>
              <a:rPr lang="ta-IN" dirty="0" smtClean="0"/>
              <a:t>.</a:t>
            </a:r>
          </a:p>
          <a:p>
            <a:pPr marL="0" indent="0">
              <a:buNone/>
            </a:pPr>
            <a:endParaRPr lang="ta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728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ta-IN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6 </a:t>
            </a:r>
            <a:r>
              <a:rPr lang="ta-IN" sz="3200" b="1" dirty="0" smtClean="0"/>
              <a:t>ஆல் வகுபடும் தன்மை</a:t>
            </a:r>
            <a:endParaRPr lang="en-US" sz="32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a-IN" dirty="0"/>
              <a:t>	ஓர் எண்ணானது </a:t>
            </a:r>
            <a:r>
              <a:rPr lang="ta-IN" b="1" dirty="0"/>
              <a:t>2</a:t>
            </a:r>
            <a:r>
              <a:rPr lang="ta-IN" dirty="0"/>
              <a:t> மற்றும் </a:t>
            </a:r>
            <a:r>
              <a:rPr lang="ta-IN" b="1" dirty="0"/>
              <a:t>3</a:t>
            </a:r>
            <a:r>
              <a:rPr lang="ta-IN" dirty="0"/>
              <a:t> ஆல் வகுபடும் எனில், அந்த எண் </a:t>
            </a:r>
            <a:r>
              <a:rPr lang="en-US" dirty="0"/>
              <a:t>6</a:t>
            </a:r>
            <a:r>
              <a:rPr lang="ta-IN" dirty="0"/>
              <a:t>ஆல் வகுபடும்.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ta-IN" b="1" u="sng" dirty="0"/>
              <a:t>எ.கா</a:t>
            </a:r>
            <a:r>
              <a:rPr lang="ta-IN" b="1" dirty="0"/>
              <a:t>.</a:t>
            </a:r>
            <a:r>
              <a:rPr lang="en-US" b="1" dirty="0"/>
              <a:t>138,3246,6552 </a:t>
            </a:r>
            <a:r>
              <a:rPr lang="ta-IN" dirty="0"/>
              <a:t>மற்றும் </a:t>
            </a:r>
            <a:r>
              <a:rPr lang="en-US" b="1" dirty="0"/>
              <a:t>65784</a:t>
            </a:r>
            <a:r>
              <a:rPr lang="en-US" dirty="0"/>
              <a:t> </a:t>
            </a:r>
            <a:r>
              <a:rPr lang="ta-IN" dirty="0"/>
              <a:t>ஆகியன </a:t>
            </a:r>
            <a:r>
              <a:rPr lang="en-US" dirty="0"/>
              <a:t> </a:t>
            </a:r>
            <a:r>
              <a:rPr lang="en-US" b="1" dirty="0"/>
              <a:t>6</a:t>
            </a:r>
            <a:r>
              <a:rPr lang="ta-IN" dirty="0"/>
              <a:t> ஆல் வகுபடும்.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6791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 smtClean="0"/>
              <a:t>செயல்பாடு – 1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a-IN" sz="3200" dirty="0" smtClean="0"/>
              <a:t>கீழே கொடுக்கப்பட்டுள்ள எண்களில் </a:t>
            </a:r>
            <a:r>
              <a:rPr lang="en-US" sz="3200" dirty="0" smtClean="0"/>
              <a:t>6 </a:t>
            </a:r>
            <a:r>
              <a:rPr lang="ta-IN" sz="3200" dirty="0" smtClean="0"/>
              <a:t>ஆல் வகுபடும் எண் எது?</a:t>
            </a:r>
            <a:endParaRPr lang="en-US" sz="3200" dirty="0" smtClean="0"/>
          </a:p>
          <a:p>
            <a:endParaRPr lang="ta-IN" sz="3200" dirty="0" smtClean="0"/>
          </a:p>
          <a:p>
            <a:pPr marL="0" indent="0">
              <a:buNone/>
            </a:pPr>
            <a:r>
              <a:rPr lang="en-US" sz="4400" dirty="0" smtClean="0"/>
              <a:t>a) 45679, b) 54348, c) 96037, d) 79053</a:t>
            </a: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424782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 fontScale="85000" lnSpcReduction="10000"/>
          </a:bodyPr>
          <a:lstStyle/>
          <a:p>
            <a:pPr algn="ctr"/>
            <a:endParaRPr lang="en-US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4 </a:t>
            </a:r>
            <a:r>
              <a:rPr lang="ta-IN" sz="3200" b="1" dirty="0" smtClean="0"/>
              <a:t>ஆல் </a:t>
            </a:r>
            <a:r>
              <a:rPr lang="ta-IN" sz="3200" b="1" dirty="0"/>
              <a:t>வகுபடும் </a:t>
            </a:r>
            <a:r>
              <a:rPr lang="ta-IN" sz="3200" b="1" dirty="0" smtClean="0"/>
              <a:t>தன்மை</a:t>
            </a:r>
            <a:endParaRPr lang="en-US" sz="32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a-IN" dirty="0" smtClean="0"/>
              <a:t>	ஓர் எண்ணின் கடைசி இரண்டு இலக்கங்கள்</a:t>
            </a:r>
            <a:r>
              <a:rPr lang="en-US" dirty="0" smtClean="0"/>
              <a:t> </a:t>
            </a:r>
            <a:r>
              <a:rPr lang="en-US" b="1" dirty="0" smtClean="0"/>
              <a:t>4</a:t>
            </a:r>
            <a:r>
              <a:rPr lang="en-US" dirty="0" smtClean="0"/>
              <a:t> </a:t>
            </a:r>
            <a:r>
              <a:rPr lang="ta-IN" dirty="0" smtClean="0"/>
              <a:t>ஆல் வகுபடும் எனில், அந்த எண் </a:t>
            </a:r>
            <a:r>
              <a:rPr lang="en-US" b="1" dirty="0" smtClean="0"/>
              <a:t>4</a:t>
            </a:r>
            <a:r>
              <a:rPr lang="en-US" dirty="0" smtClean="0"/>
              <a:t> </a:t>
            </a:r>
            <a:r>
              <a:rPr lang="ta-IN" dirty="0" smtClean="0"/>
              <a:t>ஆல் வகுபடும். குறிப்பாக கடைசி இரு இலக்கங்கள்  பூஜ்ஜியங்களாக இருந்தாலும் அந்த எண்</a:t>
            </a:r>
            <a:r>
              <a:rPr lang="en-US" dirty="0" smtClean="0"/>
              <a:t> </a:t>
            </a:r>
            <a:r>
              <a:rPr lang="en-US" b="1" dirty="0" smtClean="0"/>
              <a:t>4</a:t>
            </a:r>
            <a:r>
              <a:rPr lang="ta-IN" dirty="0" smtClean="0"/>
              <a:t> ஆல் வகுபடும்.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a-IN" dirty="0" smtClean="0"/>
              <a:t> </a:t>
            </a:r>
            <a:r>
              <a:rPr lang="ta-IN" b="1" u="sng" dirty="0"/>
              <a:t>எ.கா</a:t>
            </a:r>
            <a:r>
              <a:rPr lang="ta-IN" b="1" dirty="0" smtClean="0"/>
              <a:t>.</a:t>
            </a:r>
            <a:r>
              <a:rPr lang="en-US" b="1" dirty="0" smtClean="0"/>
              <a:t> 71628, 492, 2900 </a:t>
            </a:r>
            <a:r>
              <a:rPr lang="ta-IN" dirty="0" smtClean="0"/>
              <a:t>ஆகிய எண்கள் </a:t>
            </a:r>
            <a:r>
              <a:rPr lang="en-US" b="1" dirty="0" smtClean="0"/>
              <a:t>4</a:t>
            </a:r>
            <a:r>
              <a:rPr lang="ta-IN" dirty="0" smtClean="0"/>
              <a:t> ஆல் வகுபடும். ஏனெனில், </a:t>
            </a:r>
            <a:r>
              <a:rPr lang="en-US" b="1" dirty="0" smtClean="0"/>
              <a:t>28</a:t>
            </a:r>
            <a:r>
              <a:rPr lang="en-US" dirty="0" smtClean="0"/>
              <a:t> </a:t>
            </a:r>
            <a:r>
              <a:rPr lang="ta-IN" dirty="0" smtClean="0"/>
              <a:t>மற்றும் </a:t>
            </a:r>
            <a:r>
              <a:rPr lang="en-US" b="1" dirty="0" smtClean="0"/>
              <a:t>92</a:t>
            </a:r>
            <a:r>
              <a:rPr lang="en-US" dirty="0" smtClean="0"/>
              <a:t> </a:t>
            </a:r>
            <a:r>
              <a:rPr lang="ta-IN" dirty="0" smtClean="0"/>
              <a:t>ஆகியன </a:t>
            </a:r>
            <a:r>
              <a:rPr lang="en-US" b="1" dirty="0" smtClean="0"/>
              <a:t>4</a:t>
            </a:r>
            <a:r>
              <a:rPr lang="en-US" dirty="0" smtClean="0"/>
              <a:t> </a:t>
            </a:r>
            <a:r>
              <a:rPr lang="ta-IN" dirty="0"/>
              <a:t>ஆல் வகுபடும். </a:t>
            </a:r>
            <a:r>
              <a:rPr lang="ta-IN" dirty="0" smtClean="0"/>
              <a:t>மேலும் </a:t>
            </a:r>
            <a:r>
              <a:rPr lang="en-US" b="1" dirty="0" smtClean="0"/>
              <a:t>2900</a:t>
            </a:r>
            <a:r>
              <a:rPr lang="en-US" dirty="0" smtClean="0"/>
              <a:t> </a:t>
            </a:r>
            <a:r>
              <a:rPr lang="ta-IN" dirty="0" smtClean="0"/>
              <a:t>என்ற எண்ணின் கடைசி இரு இலக்கங்கள் பூஜ்ஜியம் ஆதலால், அது </a:t>
            </a:r>
            <a:r>
              <a:rPr lang="en-US" b="1" dirty="0" smtClean="0"/>
              <a:t>4</a:t>
            </a:r>
            <a:r>
              <a:rPr lang="en-US" dirty="0" smtClean="0"/>
              <a:t> </a:t>
            </a:r>
            <a:r>
              <a:rPr lang="ta-IN" dirty="0" smtClean="0"/>
              <a:t>ஆல் வகுபடும்.</a:t>
            </a:r>
            <a:endParaRPr lang="ta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48180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/>
              <a:t>செயல்பாடு – </a:t>
            </a:r>
            <a:r>
              <a:rPr lang="en-US" b="1" dirty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a-IN" dirty="0"/>
              <a:t>கீழே கொடுக்கப்பட்டுள்ள எண்களில் </a:t>
            </a:r>
            <a:r>
              <a:rPr lang="en-US" dirty="0" smtClean="0"/>
              <a:t>4 </a:t>
            </a:r>
            <a:r>
              <a:rPr lang="ta-IN" dirty="0"/>
              <a:t>ஆல் </a:t>
            </a:r>
            <a:r>
              <a:rPr lang="ta-IN" dirty="0" smtClean="0"/>
              <a:t>வகுபடாத எண் </a:t>
            </a:r>
            <a:r>
              <a:rPr lang="ta-IN" dirty="0"/>
              <a:t>எது?</a:t>
            </a:r>
            <a:endParaRPr lang="en-US" dirty="0"/>
          </a:p>
          <a:p>
            <a:endParaRPr lang="ta-IN" dirty="0"/>
          </a:p>
          <a:p>
            <a:pPr marL="0" indent="0">
              <a:buNone/>
            </a:pPr>
            <a:r>
              <a:rPr lang="en-US" sz="3600" dirty="0"/>
              <a:t>a) </a:t>
            </a:r>
            <a:r>
              <a:rPr lang="en-US" sz="3600" dirty="0" smtClean="0"/>
              <a:t>346840, </a:t>
            </a:r>
            <a:r>
              <a:rPr lang="en-US" sz="3600" dirty="0"/>
              <a:t>b) </a:t>
            </a:r>
            <a:r>
              <a:rPr lang="en-US" sz="3600" dirty="0" smtClean="0"/>
              <a:t>965713, </a:t>
            </a:r>
            <a:r>
              <a:rPr lang="en-US" sz="3600" dirty="0"/>
              <a:t>c) </a:t>
            </a:r>
            <a:r>
              <a:rPr lang="en-US" sz="3600" dirty="0" smtClean="0"/>
              <a:t>706536, </a:t>
            </a:r>
            <a:r>
              <a:rPr lang="en-US" sz="3600" dirty="0"/>
              <a:t>d) </a:t>
            </a:r>
            <a:r>
              <a:rPr lang="en-US" sz="3600" dirty="0" smtClean="0"/>
              <a:t>234548, e) 234500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706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"/>
            <a:ext cx="9982200" cy="6096000"/>
          </a:xfrm>
        </p:spPr>
        <p:txBody>
          <a:bodyPr>
            <a:normAutofit/>
          </a:bodyPr>
          <a:lstStyle/>
          <a:p>
            <a:pPr algn="ctr"/>
            <a:endParaRPr lang="en-US" sz="3200" b="1" dirty="0" smtClean="0"/>
          </a:p>
          <a:p>
            <a:pPr marL="0" indent="0" algn="ctr">
              <a:buNone/>
            </a:pPr>
            <a:r>
              <a:rPr lang="ta-IN" sz="3200" b="1" dirty="0" smtClean="0"/>
              <a:t>5</a:t>
            </a:r>
            <a:r>
              <a:rPr lang="en-US" sz="3200" b="1" dirty="0" smtClean="0"/>
              <a:t> </a:t>
            </a:r>
            <a:r>
              <a:rPr lang="ta-IN" sz="3200" b="1" dirty="0"/>
              <a:t>ஆல் வகுபடும் தன்மை</a:t>
            </a:r>
            <a:endParaRPr lang="en-US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ta-IN" dirty="0" smtClean="0"/>
              <a:t>	ஓர் எண்ணின் ஒன்றாம் இலக்கத்தில் </a:t>
            </a:r>
            <a:r>
              <a:rPr lang="en-US" b="1" dirty="0" smtClean="0"/>
              <a:t>0</a:t>
            </a:r>
            <a:r>
              <a:rPr lang="ta-IN" dirty="0" smtClean="0"/>
              <a:t> அல்லது </a:t>
            </a:r>
            <a:r>
              <a:rPr lang="en-US" b="1" dirty="0" smtClean="0"/>
              <a:t>5</a:t>
            </a:r>
            <a:r>
              <a:rPr lang="ta-IN" dirty="0" smtClean="0"/>
              <a:t> என்று இருந்தால் அந்த எண் </a:t>
            </a:r>
            <a:r>
              <a:rPr lang="ta-IN" b="1" dirty="0" smtClean="0"/>
              <a:t>5</a:t>
            </a:r>
            <a:r>
              <a:rPr lang="ta-IN" dirty="0" smtClean="0"/>
              <a:t> ஆல் வகுபடும்.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a-IN" b="1" u="sng" dirty="0" smtClean="0"/>
              <a:t>எ.கா</a:t>
            </a:r>
            <a:r>
              <a:rPr lang="ta-IN" b="1" dirty="0" smtClean="0"/>
              <a:t>.</a:t>
            </a:r>
            <a:r>
              <a:rPr lang="en-US" b="1" dirty="0" smtClean="0"/>
              <a:t>5225</a:t>
            </a:r>
            <a:r>
              <a:rPr lang="ta-IN" b="1" dirty="0" smtClean="0"/>
              <a:t> </a:t>
            </a:r>
            <a:r>
              <a:rPr lang="ta-IN" dirty="0" smtClean="0"/>
              <a:t>மற்றும் </a:t>
            </a:r>
            <a:r>
              <a:rPr lang="en-US" b="1" dirty="0" smtClean="0"/>
              <a:t>280</a:t>
            </a:r>
            <a:r>
              <a:rPr lang="ta-IN" dirty="0" smtClean="0"/>
              <a:t> ஆகியன </a:t>
            </a:r>
            <a:r>
              <a:rPr lang="en-US" dirty="0" smtClean="0"/>
              <a:t> </a:t>
            </a:r>
            <a:r>
              <a:rPr lang="en-US" b="1" dirty="0" smtClean="0"/>
              <a:t>5</a:t>
            </a:r>
            <a:r>
              <a:rPr lang="ta-IN" dirty="0" smtClean="0"/>
              <a:t> ஆல் வகுபடும்.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64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4800"/>
            <a:ext cx="10515600" cy="5872163"/>
          </a:xfrm>
        </p:spPr>
        <p:txBody>
          <a:bodyPr/>
          <a:lstStyle/>
          <a:p>
            <a:pPr algn="ctr"/>
            <a:endParaRPr lang="en-US" sz="3600" b="1" dirty="0" smtClean="0"/>
          </a:p>
          <a:p>
            <a:pPr marL="0" indent="0">
              <a:buNone/>
            </a:pPr>
            <a:r>
              <a:rPr lang="ta-IN" sz="4000" b="1" dirty="0" smtClean="0"/>
              <a:t>செயல்பாடு – 3</a:t>
            </a:r>
          </a:p>
          <a:p>
            <a:pPr marL="0" indent="0">
              <a:buNone/>
            </a:pPr>
            <a:endParaRPr lang="ta-IN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 smtClean="0"/>
              <a:t>	</a:t>
            </a:r>
            <a:r>
              <a:rPr lang="ta-IN" sz="3200" dirty="0" smtClean="0"/>
              <a:t>உங்களுடைய பிறந்தநாள்</a:t>
            </a:r>
            <a:r>
              <a:rPr lang="en-US" sz="3200" dirty="0" smtClean="0"/>
              <a:t> (DDMMYYYY)</a:t>
            </a:r>
            <a:r>
              <a:rPr lang="ta-IN" sz="3200" dirty="0" smtClean="0"/>
              <a:t> 5 ஆல் வகுபடுமா ?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4177162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04800"/>
            <a:ext cx="10515600" cy="6019800"/>
          </a:xfrm>
        </p:spPr>
        <p:txBody>
          <a:bodyPr/>
          <a:lstStyle/>
          <a:p>
            <a:endParaRPr lang="en-US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9 </a:t>
            </a:r>
            <a:r>
              <a:rPr lang="ta-IN" sz="3200" b="1" dirty="0"/>
              <a:t>ஆல் வகுபடும் </a:t>
            </a:r>
            <a:r>
              <a:rPr lang="ta-IN" sz="3200" b="1" dirty="0" smtClean="0"/>
              <a:t>தன்மை</a:t>
            </a:r>
            <a:endParaRPr lang="en-US" sz="32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ta-IN" dirty="0" smtClean="0"/>
              <a:t> ஓர் எண்ணின் இலக்கங்களின் கூடுதல்  </a:t>
            </a:r>
            <a:r>
              <a:rPr lang="en-US" b="1" dirty="0" smtClean="0"/>
              <a:t>9</a:t>
            </a:r>
            <a:r>
              <a:rPr lang="ta-IN" dirty="0" smtClean="0"/>
              <a:t>ஆல் வகுபடும்</a:t>
            </a:r>
            <a:r>
              <a:rPr lang="en-US" dirty="0" smtClean="0"/>
              <a:t> </a:t>
            </a:r>
            <a:r>
              <a:rPr lang="ta-IN" dirty="0" smtClean="0"/>
              <a:t>எனில், அந்த எண் </a:t>
            </a:r>
            <a:r>
              <a:rPr lang="en-US" b="1" dirty="0" smtClean="0"/>
              <a:t>9</a:t>
            </a:r>
            <a:r>
              <a:rPr lang="ta-IN" dirty="0" smtClean="0"/>
              <a:t> ஆல் வகுபடும்.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a-IN" b="1" u="sng" dirty="0" smtClean="0"/>
              <a:t>எ.கா</a:t>
            </a:r>
            <a:r>
              <a:rPr lang="ta-IN" b="1" dirty="0" smtClean="0"/>
              <a:t>.</a:t>
            </a:r>
            <a:r>
              <a:rPr lang="en-US" b="1" dirty="0" smtClean="0"/>
              <a:t>9567 </a:t>
            </a:r>
            <a:r>
              <a:rPr lang="ta-IN" dirty="0" smtClean="0"/>
              <a:t>என்ற எண் </a:t>
            </a:r>
            <a:r>
              <a:rPr lang="en-US" b="1" dirty="0"/>
              <a:t>9</a:t>
            </a:r>
            <a:r>
              <a:rPr lang="ta-IN" dirty="0"/>
              <a:t> ஆல் வகுபடும்</a:t>
            </a:r>
            <a:r>
              <a:rPr lang="ta-IN" dirty="0" smtClean="0"/>
              <a:t>. ஏனெனில் </a:t>
            </a:r>
            <a:r>
              <a:rPr lang="en-US" b="1" dirty="0" smtClean="0"/>
              <a:t>9+5+6+7=27</a:t>
            </a:r>
            <a:r>
              <a:rPr lang="ta-IN" dirty="0" smtClean="0"/>
              <a:t>ஆனது </a:t>
            </a:r>
            <a:r>
              <a:rPr lang="en-US" b="1" dirty="0" smtClean="0"/>
              <a:t>9</a:t>
            </a:r>
            <a:r>
              <a:rPr lang="en-US" dirty="0" smtClean="0"/>
              <a:t> </a:t>
            </a:r>
            <a:r>
              <a:rPr lang="ta-IN" dirty="0" smtClean="0"/>
              <a:t>ஆல் வகுபடும். குறிப்பாக</a:t>
            </a:r>
            <a:r>
              <a:rPr lang="en-US" dirty="0" smtClean="0"/>
              <a:t>, </a:t>
            </a:r>
            <a:r>
              <a:rPr lang="en-US" b="1" dirty="0" smtClean="0"/>
              <a:t>9</a:t>
            </a:r>
            <a:r>
              <a:rPr lang="ta-IN" dirty="0" smtClean="0"/>
              <a:t> ஆல் வகுபடும் எண்கள்</a:t>
            </a:r>
            <a:r>
              <a:rPr lang="en-US" dirty="0" smtClean="0"/>
              <a:t> </a:t>
            </a:r>
            <a:r>
              <a:rPr lang="ta-IN" dirty="0" smtClean="0"/>
              <a:t>அனைத்தும்  </a:t>
            </a:r>
            <a:r>
              <a:rPr lang="en-US" b="1" dirty="0" smtClean="0"/>
              <a:t>3</a:t>
            </a:r>
            <a:r>
              <a:rPr lang="ta-IN" dirty="0" smtClean="0"/>
              <a:t> ஆல் வகுபடும்.</a:t>
            </a:r>
          </a:p>
          <a:p>
            <a:pPr marL="0" indent="0">
              <a:lnSpc>
                <a:spcPct val="150000"/>
              </a:lnSpc>
              <a:buNone/>
            </a:pPr>
            <a:endParaRPr lang="ta-IN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62016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/>
              <a:t>செயல்பாடு – </a:t>
            </a:r>
            <a:r>
              <a:rPr lang="en-US" b="1" dirty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ta-IN" dirty="0" smtClean="0"/>
              <a:t>என்ற எண் 9 ஆல் வகுபடும் எனில் </a:t>
            </a:r>
            <a:r>
              <a:rPr lang="en-US" dirty="0" smtClean="0"/>
              <a:t>       </a:t>
            </a:r>
            <a:r>
              <a:rPr lang="ta-IN" dirty="0" smtClean="0"/>
              <a:t> </a:t>
            </a:r>
            <a:r>
              <a:rPr lang="en-US" dirty="0" smtClean="0"/>
              <a:t> </a:t>
            </a:r>
            <a:r>
              <a:rPr lang="ta-IN" dirty="0" smtClean="0"/>
              <a:t>- இல் இடம்பெறவேண்டிய எண் எது?</a:t>
            </a:r>
            <a:endParaRPr lang="en-US" dirty="0" smtClean="0"/>
          </a:p>
          <a:p>
            <a:pPr marL="0" indent="0">
              <a:buNone/>
            </a:pPr>
            <a:endParaRPr lang="ta-IN" dirty="0" smtClean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9590385"/>
              </p:ext>
            </p:extLst>
          </p:nvPr>
        </p:nvGraphicFramePr>
        <p:xfrm>
          <a:off x="1600200" y="2057400"/>
          <a:ext cx="3276600" cy="1066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19150"/>
                <a:gridCol w="819150"/>
                <a:gridCol w="819150"/>
                <a:gridCol w="81915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9</a:t>
                      </a:r>
                    </a:p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8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?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412936"/>
              </p:ext>
            </p:extLst>
          </p:nvPr>
        </p:nvGraphicFramePr>
        <p:xfrm>
          <a:off x="7696200" y="3352800"/>
          <a:ext cx="344170" cy="336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170"/>
              </a:tblGrid>
              <a:tr h="336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?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Lath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36757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381000"/>
            <a:ext cx="9982200" cy="5791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 smtClean="0"/>
              <a:t>11 </a:t>
            </a:r>
            <a:r>
              <a:rPr lang="ta-IN" sz="3200" b="1" dirty="0"/>
              <a:t>ஆல் வகுபடும் தன்மை</a:t>
            </a:r>
            <a:endParaRPr lang="en-US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ta-IN" dirty="0" smtClean="0"/>
              <a:t>ஓர் </a:t>
            </a:r>
            <a:r>
              <a:rPr lang="ta-IN" dirty="0"/>
              <a:t>எண்  </a:t>
            </a:r>
            <a:r>
              <a:rPr lang="en-US" b="1" dirty="0"/>
              <a:t>11</a:t>
            </a:r>
            <a:r>
              <a:rPr lang="en-US" dirty="0"/>
              <a:t> </a:t>
            </a:r>
            <a:r>
              <a:rPr lang="ta-IN" dirty="0"/>
              <a:t>ஆல் </a:t>
            </a:r>
            <a:r>
              <a:rPr lang="ta-IN" dirty="0" smtClean="0"/>
              <a:t>வகுபட,அவ்வெண்ணின்,ஒன்றுவிட்டு </a:t>
            </a:r>
            <a:r>
              <a:rPr lang="ta-IN" dirty="0"/>
              <a:t>இலக்கங்களின் கூடுதல்களின் வேறுபாடு </a:t>
            </a:r>
            <a:r>
              <a:rPr lang="en-US" b="1" dirty="0"/>
              <a:t>0</a:t>
            </a:r>
            <a:r>
              <a:rPr lang="ta-IN" dirty="0"/>
              <a:t> ஆகவோ அல்லது </a:t>
            </a:r>
            <a:r>
              <a:rPr lang="en-US" b="1" dirty="0"/>
              <a:t>11</a:t>
            </a:r>
            <a:r>
              <a:rPr lang="en-US" dirty="0"/>
              <a:t> </a:t>
            </a:r>
            <a:r>
              <a:rPr lang="ta-IN" dirty="0"/>
              <a:t>ஆல் வகுபடுவதகவோ இருந்தால் அந்த எண்</a:t>
            </a:r>
            <a:r>
              <a:rPr lang="en-US" dirty="0"/>
              <a:t> </a:t>
            </a:r>
            <a:r>
              <a:rPr lang="en-US" b="1" dirty="0"/>
              <a:t>11</a:t>
            </a:r>
            <a:r>
              <a:rPr lang="ta-IN" dirty="0"/>
              <a:t>  ஆல் வகுபடும். 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ta-IN" b="1" u="sng" dirty="0"/>
              <a:t>எ.கா</a:t>
            </a:r>
            <a:r>
              <a:rPr lang="ta-IN" b="1" u="sng" dirty="0" smtClean="0"/>
              <a:t>.</a:t>
            </a:r>
            <a:r>
              <a:rPr lang="en-US" dirty="0" smtClean="0"/>
              <a:t> </a:t>
            </a:r>
            <a:r>
              <a:rPr lang="ta-IN" dirty="0" smtClean="0"/>
              <a:t>இங்கு </a:t>
            </a:r>
            <a:r>
              <a:rPr lang="en-US" b="1" dirty="0" smtClean="0"/>
              <a:t>256795</a:t>
            </a:r>
            <a:r>
              <a:rPr lang="ta-IN" dirty="0" smtClean="0"/>
              <a:t> என்ற எண்ணில், ஒன்றுவிட்ட இலக்கங்களின் கூடுதலுக்கு இடையே உள்ள வேறுபாடு </a:t>
            </a:r>
            <a:r>
              <a:rPr lang="en-US" b="1" dirty="0" smtClean="0"/>
              <a:t>=(5+7+5) – (9+6+2) = 17-17 = 0</a:t>
            </a:r>
            <a:r>
              <a:rPr lang="en-US" dirty="0" smtClean="0"/>
              <a:t>.</a:t>
            </a:r>
            <a:r>
              <a:rPr lang="ta-IN" dirty="0" smtClean="0"/>
              <a:t> ஆகவே, </a:t>
            </a:r>
            <a:r>
              <a:rPr lang="en-US" b="1" dirty="0" smtClean="0"/>
              <a:t>256795</a:t>
            </a:r>
            <a:r>
              <a:rPr lang="ta-IN" dirty="0" smtClean="0"/>
              <a:t> ஆனது </a:t>
            </a:r>
            <a:r>
              <a:rPr lang="en-US" b="1" dirty="0" smtClean="0"/>
              <a:t>11</a:t>
            </a:r>
            <a:r>
              <a:rPr lang="ta-IN" dirty="0" smtClean="0"/>
              <a:t> ஆல் வகுபடும்.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25713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44675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Magic Square</a:t>
            </a:r>
            <a:br>
              <a:rPr lang="en-US" b="1" dirty="0" smtClean="0"/>
            </a:br>
            <a:r>
              <a:rPr lang="en-US" b="1" dirty="0" smtClean="0"/>
              <a:t>3x3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05199" y="2895600"/>
          <a:ext cx="3047999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256"/>
                <a:gridCol w="921488"/>
                <a:gridCol w="1063255"/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44675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Magic Square</a:t>
            </a:r>
            <a:br>
              <a:rPr lang="en-US" b="1" dirty="0" smtClean="0"/>
            </a:br>
            <a:r>
              <a:rPr lang="en-US" b="1" dirty="0" smtClean="0"/>
              <a:t>3x3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05199" y="2895600"/>
          <a:ext cx="2743201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256"/>
                <a:gridCol w="921488"/>
                <a:gridCol w="758457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389</Words>
  <Application>Microsoft Office PowerPoint</Application>
  <PresentationFormat>Custom</PresentationFormat>
  <Paragraphs>134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கற்றல் விளைவுகள்</vt:lpstr>
      <vt:lpstr>M616 முக்கோணங்களை அவற்றின் பக்கங்களின் அடிப்படையிலும் கோணங்களின் அடிப்படையிலும் வகைப்படுத்துதல்.</vt:lpstr>
      <vt:lpstr>பாடம்- 4  வடிவியல் –முக்கோணத்தின் வகைகள் மற்றும் பண்புகள்  </vt:lpstr>
      <vt:lpstr>செயல்பாடுகள்</vt:lpstr>
      <vt:lpstr>   செயல் – 2 </vt:lpstr>
      <vt:lpstr>செயல் – 3 புள்ளி வரை படத்தாளைப் பயன்படுத்தி பல வகையான முக்கோணங்களை வரையச்செய்தல்.</vt:lpstr>
      <vt:lpstr>செயல்-4</vt:lpstr>
      <vt:lpstr>Slide 8</vt:lpstr>
      <vt:lpstr>Slide 9</vt:lpstr>
      <vt:lpstr>அட்டவணயிலிருந்து, பின்வருவனவற்றை உற்றுநோக்கலாம்:</vt:lpstr>
      <vt:lpstr>மதிப்பீடு</vt:lpstr>
      <vt:lpstr>M803</vt:lpstr>
      <vt:lpstr>Slide 13</vt:lpstr>
      <vt:lpstr>Slide 14</vt:lpstr>
      <vt:lpstr>Slide 15</vt:lpstr>
      <vt:lpstr>செயல்பாடு – 1 </vt:lpstr>
      <vt:lpstr>Slide 17</vt:lpstr>
      <vt:lpstr>செயல்பாடு – 2</vt:lpstr>
      <vt:lpstr>Slide 19</vt:lpstr>
      <vt:lpstr>Slide 20</vt:lpstr>
      <vt:lpstr>Slide 21</vt:lpstr>
      <vt:lpstr>செயல்பாடு – 4</vt:lpstr>
      <vt:lpstr>Slide 23</vt:lpstr>
      <vt:lpstr>Magic Square 3x3</vt:lpstr>
      <vt:lpstr>Magic Square 3x3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கற்றல் விளைவுகள்</dc:title>
  <dc:creator>Jayam mani</dc:creator>
  <cp:lastModifiedBy>ACER</cp:lastModifiedBy>
  <cp:revision>48</cp:revision>
  <dcterms:created xsi:type="dcterms:W3CDTF">2022-11-09T09:59:44Z</dcterms:created>
  <dcterms:modified xsi:type="dcterms:W3CDTF">2022-11-17T06:56:37Z</dcterms:modified>
</cp:coreProperties>
</file>